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D46C7-278F-4324-825D-75094504963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FB0DD-92CA-44DE-9E2C-1AA6346122A9}">
      <dgm:prSet custT="1"/>
      <dgm:spPr/>
      <dgm:t>
        <a:bodyPr/>
        <a:lstStyle/>
        <a:p>
          <a:r>
            <a:rPr lang="ru-RU" sz="1800" i="0" dirty="0" smtClean="0"/>
            <a:t>Тренинги психологической и социально-психологической </a:t>
          </a:r>
          <a:r>
            <a:rPr lang="ru-RU" sz="1800" i="0" dirty="0" err="1" smtClean="0"/>
            <a:t>направленности,профориентационные</a:t>
          </a:r>
          <a:r>
            <a:rPr lang="ru-RU" sz="1800" i="0" dirty="0" smtClean="0"/>
            <a:t> игры</a:t>
          </a:r>
          <a:br>
            <a:rPr lang="ru-RU" sz="1800" i="0" dirty="0" smtClean="0"/>
          </a:br>
          <a:r>
            <a:rPr lang="ru-RU" sz="1800" i="0" dirty="0" smtClean="0"/>
            <a:t/>
          </a:r>
          <a:br>
            <a:rPr lang="ru-RU" sz="1800" i="0" dirty="0" smtClean="0"/>
          </a:br>
          <a:endParaRPr lang="ru-RU" sz="1800" dirty="0"/>
        </a:p>
      </dgm:t>
    </dgm:pt>
    <dgm:pt modelId="{D5D1DDB9-6F57-4DAE-A75C-F56AE8808A77}" type="parTrans" cxnId="{46D84CF5-2852-4A11-81DA-394FB479705A}">
      <dgm:prSet/>
      <dgm:spPr/>
      <dgm:t>
        <a:bodyPr/>
        <a:lstStyle/>
        <a:p>
          <a:endParaRPr lang="ru-RU"/>
        </a:p>
      </dgm:t>
    </dgm:pt>
    <dgm:pt modelId="{9139D7AF-4F9B-4CCF-9E20-2226629D532C}" type="sibTrans" cxnId="{46D84CF5-2852-4A11-81DA-394FB479705A}">
      <dgm:prSet/>
      <dgm:spPr/>
      <dgm:t>
        <a:bodyPr/>
        <a:lstStyle/>
        <a:p>
          <a:endParaRPr lang="ru-RU"/>
        </a:p>
      </dgm:t>
    </dgm:pt>
    <dgm:pt modelId="{9C882BD8-4B16-4959-9322-78C62ECC705F}">
      <dgm:prSet custT="1"/>
      <dgm:spPr/>
      <dgm:t>
        <a:bodyPr/>
        <a:lstStyle/>
        <a:p>
          <a:r>
            <a:rPr lang="ru-RU" sz="1400" i="0" dirty="0" smtClean="0"/>
            <a:t>Беседы, лекции,</a:t>
          </a:r>
          <a:br>
            <a:rPr lang="ru-RU" sz="1400" i="0" dirty="0" smtClean="0"/>
          </a:br>
          <a:r>
            <a:rPr lang="ru-RU" sz="1400" i="0" dirty="0" smtClean="0"/>
            <a:t>просмотр видеофильмов, профессиональные консультации для</a:t>
          </a:r>
          <a:br>
            <a:rPr lang="ru-RU" sz="1400" i="0" dirty="0" smtClean="0"/>
          </a:br>
          <a:r>
            <a:rPr lang="ru-RU" sz="1400" i="0" dirty="0" smtClean="0"/>
            <a:t>обучающихся, консультации для родителей, посещение «ярмарок</a:t>
          </a:r>
          <a:br>
            <a:rPr lang="ru-RU" sz="1400" i="0" dirty="0" smtClean="0"/>
          </a:br>
          <a:r>
            <a:rPr lang="ru-RU" sz="1400" i="0" dirty="0" smtClean="0"/>
            <a:t>профессий», оформление стендов «Твоё профессиональное будущее»,</a:t>
          </a:r>
          <a:br>
            <a:rPr lang="ru-RU" sz="1400" i="0" dirty="0" smtClean="0"/>
          </a:br>
          <a:r>
            <a:rPr lang="ru-RU" sz="1400" i="0" dirty="0" smtClean="0"/>
            <a:t>выставки творческих работ обучающихся, «Доска выпускников»</a:t>
          </a:r>
          <a:br>
            <a:rPr lang="ru-RU" sz="1400" i="0" dirty="0" smtClean="0"/>
          </a:br>
          <a:r>
            <a:rPr lang="ru-RU" sz="1400" i="0" dirty="0" smtClean="0"/>
            <a:t>Пассивные формы</a:t>
          </a:r>
          <a:br>
            <a:rPr lang="ru-RU" sz="1400" i="0" dirty="0" smtClean="0"/>
          </a:br>
          <a:endParaRPr lang="ru-RU" sz="1400" dirty="0"/>
        </a:p>
      </dgm:t>
    </dgm:pt>
    <dgm:pt modelId="{AA9A0376-C6F0-4415-9FD1-6758EE4A9FA4}" type="parTrans" cxnId="{CCA261AB-47FF-4AEF-B237-B645C3D0E9D3}">
      <dgm:prSet/>
      <dgm:spPr/>
      <dgm:t>
        <a:bodyPr/>
        <a:lstStyle/>
        <a:p>
          <a:endParaRPr lang="ru-RU"/>
        </a:p>
      </dgm:t>
    </dgm:pt>
    <dgm:pt modelId="{D986E6FE-59C8-42B4-AEEF-D6F984661845}" type="sibTrans" cxnId="{CCA261AB-47FF-4AEF-B237-B645C3D0E9D3}">
      <dgm:prSet/>
      <dgm:spPr/>
      <dgm:t>
        <a:bodyPr/>
        <a:lstStyle/>
        <a:p>
          <a:endParaRPr lang="ru-RU"/>
        </a:p>
      </dgm:t>
    </dgm:pt>
    <dgm:pt modelId="{565D0350-7072-417E-8F83-7BD55F2E03E7}" type="pres">
      <dgm:prSet presAssocID="{D59D46C7-278F-4324-825D-75094504963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8802CA-2262-4156-8385-E47523153EF1}" type="pres">
      <dgm:prSet presAssocID="{E20FB0DD-92CA-44DE-9E2C-1AA6346122A9}" presName="composite" presStyleCnt="0"/>
      <dgm:spPr/>
    </dgm:pt>
    <dgm:pt modelId="{6CFB6A79-ECB9-4241-A3A4-1978C04A24F6}" type="pres">
      <dgm:prSet presAssocID="{E20FB0DD-92CA-44DE-9E2C-1AA6346122A9}" presName="imgShp" presStyleLbl="fgImgPlace1" presStyleIdx="0" presStyleCnt="2" custScaleX="158274" custLinFactNeighborX="-13643" custLinFactNeighborY="-3128"/>
      <dgm:spPr/>
    </dgm:pt>
    <dgm:pt modelId="{A37B2BAC-F9FD-4725-9518-A6F8B4C44823}" type="pres">
      <dgm:prSet presAssocID="{E20FB0DD-92CA-44DE-9E2C-1AA6346122A9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ECE48-FA82-4D50-B1DF-407F433D8CBC}" type="pres">
      <dgm:prSet presAssocID="{9139D7AF-4F9B-4CCF-9E20-2226629D532C}" presName="spacing" presStyleCnt="0"/>
      <dgm:spPr/>
    </dgm:pt>
    <dgm:pt modelId="{29C71209-A2D6-4A3A-8C94-CD0EB1A6B15A}" type="pres">
      <dgm:prSet presAssocID="{9C882BD8-4B16-4959-9322-78C62ECC705F}" presName="composite" presStyleCnt="0"/>
      <dgm:spPr/>
    </dgm:pt>
    <dgm:pt modelId="{17EAEEF6-DF95-460F-843F-895452657F3E}" type="pres">
      <dgm:prSet presAssocID="{9C882BD8-4B16-4959-9322-78C62ECC705F}" presName="imgShp" presStyleLbl="fgImgPlace1" presStyleIdx="1" presStyleCnt="2" custScaleX="149382" custLinFactNeighborX="-17670" custLinFactNeighborY="-4141"/>
      <dgm:spPr/>
    </dgm:pt>
    <dgm:pt modelId="{95CA7CC7-7C19-4A4D-9C27-40AE9B282DEB}" type="pres">
      <dgm:prSet presAssocID="{9C882BD8-4B16-4959-9322-78C62ECC705F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6FD92-A6CC-42AE-AE4F-255047C193A1}" type="presOf" srcId="{9C882BD8-4B16-4959-9322-78C62ECC705F}" destId="{95CA7CC7-7C19-4A4D-9C27-40AE9B282DEB}" srcOrd="0" destOrd="0" presId="urn:microsoft.com/office/officeart/2005/8/layout/vList3"/>
    <dgm:cxn modelId="{46D84CF5-2852-4A11-81DA-394FB479705A}" srcId="{D59D46C7-278F-4324-825D-750945049630}" destId="{E20FB0DD-92CA-44DE-9E2C-1AA6346122A9}" srcOrd="0" destOrd="0" parTransId="{D5D1DDB9-6F57-4DAE-A75C-F56AE8808A77}" sibTransId="{9139D7AF-4F9B-4CCF-9E20-2226629D532C}"/>
    <dgm:cxn modelId="{CCA261AB-47FF-4AEF-B237-B645C3D0E9D3}" srcId="{D59D46C7-278F-4324-825D-750945049630}" destId="{9C882BD8-4B16-4959-9322-78C62ECC705F}" srcOrd="1" destOrd="0" parTransId="{AA9A0376-C6F0-4415-9FD1-6758EE4A9FA4}" sibTransId="{D986E6FE-59C8-42B4-AEEF-D6F984661845}"/>
    <dgm:cxn modelId="{C70F03A4-EEC3-42AA-A9B4-6888AAB71F51}" type="presOf" srcId="{D59D46C7-278F-4324-825D-750945049630}" destId="{565D0350-7072-417E-8F83-7BD55F2E03E7}" srcOrd="0" destOrd="0" presId="urn:microsoft.com/office/officeart/2005/8/layout/vList3"/>
    <dgm:cxn modelId="{262B8F9D-86A0-4B2D-859D-101B199AA4D8}" type="presOf" srcId="{E20FB0DD-92CA-44DE-9E2C-1AA6346122A9}" destId="{A37B2BAC-F9FD-4725-9518-A6F8B4C44823}" srcOrd="0" destOrd="0" presId="urn:microsoft.com/office/officeart/2005/8/layout/vList3"/>
    <dgm:cxn modelId="{5AFF4867-DBB2-497A-ABEF-B8A536DAE9CC}" type="presParOf" srcId="{565D0350-7072-417E-8F83-7BD55F2E03E7}" destId="{D98802CA-2262-4156-8385-E47523153EF1}" srcOrd="0" destOrd="0" presId="urn:microsoft.com/office/officeart/2005/8/layout/vList3"/>
    <dgm:cxn modelId="{CFD705A6-6884-4252-AC7D-49F004AB13F2}" type="presParOf" srcId="{D98802CA-2262-4156-8385-E47523153EF1}" destId="{6CFB6A79-ECB9-4241-A3A4-1978C04A24F6}" srcOrd="0" destOrd="0" presId="urn:microsoft.com/office/officeart/2005/8/layout/vList3"/>
    <dgm:cxn modelId="{11388262-4612-4A7D-96FD-83649977584D}" type="presParOf" srcId="{D98802CA-2262-4156-8385-E47523153EF1}" destId="{A37B2BAC-F9FD-4725-9518-A6F8B4C44823}" srcOrd="1" destOrd="0" presId="urn:microsoft.com/office/officeart/2005/8/layout/vList3"/>
    <dgm:cxn modelId="{E0E42705-F7C5-49F0-A69B-F82E9A62513A}" type="presParOf" srcId="{565D0350-7072-417E-8F83-7BD55F2E03E7}" destId="{9CCECE48-FA82-4D50-B1DF-407F433D8CBC}" srcOrd="1" destOrd="0" presId="urn:microsoft.com/office/officeart/2005/8/layout/vList3"/>
    <dgm:cxn modelId="{35F4CDD9-D5CD-44B4-A3E7-FA0AB5505532}" type="presParOf" srcId="{565D0350-7072-417E-8F83-7BD55F2E03E7}" destId="{29C71209-A2D6-4A3A-8C94-CD0EB1A6B15A}" srcOrd="2" destOrd="0" presId="urn:microsoft.com/office/officeart/2005/8/layout/vList3"/>
    <dgm:cxn modelId="{6834CAF4-DCA7-478D-9C8A-63096D2C93B7}" type="presParOf" srcId="{29C71209-A2D6-4A3A-8C94-CD0EB1A6B15A}" destId="{17EAEEF6-DF95-460F-843F-895452657F3E}" srcOrd="0" destOrd="0" presId="urn:microsoft.com/office/officeart/2005/8/layout/vList3"/>
    <dgm:cxn modelId="{A4AB7BE7-EFCF-4193-AEA8-1D50DF92CE98}" type="presParOf" srcId="{29C71209-A2D6-4A3A-8C94-CD0EB1A6B15A}" destId="{95CA7CC7-7C19-4A4D-9C27-40AE9B282DE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B2BAC-F9FD-4725-9518-A6F8B4C44823}">
      <dsp:nvSpPr>
        <dsp:cNvPr id="0" name=""/>
        <dsp:cNvSpPr/>
      </dsp:nvSpPr>
      <dsp:spPr>
        <a:xfrm rot="10800000">
          <a:off x="2663437" y="720"/>
          <a:ext cx="7526374" cy="19401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56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0" kern="1200" dirty="0" smtClean="0"/>
            <a:t>Тренинги психологической и социально-психологической </a:t>
          </a:r>
          <a:r>
            <a:rPr lang="ru-RU" sz="1800" i="0" kern="1200" dirty="0" err="1" smtClean="0"/>
            <a:t>направленности,профориентационные</a:t>
          </a:r>
          <a:r>
            <a:rPr lang="ru-RU" sz="1800" i="0" kern="1200" dirty="0" smtClean="0"/>
            <a:t> игры</a:t>
          </a:r>
          <a:br>
            <a:rPr lang="ru-RU" sz="1800" i="0" kern="1200" dirty="0" smtClean="0"/>
          </a:br>
          <a:r>
            <a:rPr lang="ru-RU" sz="1800" i="0" kern="1200" dirty="0" smtClean="0"/>
            <a:t/>
          </a:r>
          <a:br>
            <a:rPr lang="ru-RU" sz="1800" i="0" kern="1200" dirty="0" smtClean="0"/>
          </a:br>
          <a:endParaRPr lang="ru-RU" sz="1800" kern="1200" dirty="0"/>
        </a:p>
      </dsp:txBody>
      <dsp:txXfrm rot="10800000">
        <a:off x="3148480" y="720"/>
        <a:ext cx="7041331" cy="1940172"/>
      </dsp:txXfrm>
    </dsp:sp>
    <dsp:sp modelId="{6CFB6A79-ECB9-4241-A3A4-1978C04A24F6}">
      <dsp:nvSpPr>
        <dsp:cNvPr id="0" name=""/>
        <dsp:cNvSpPr/>
      </dsp:nvSpPr>
      <dsp:spPr>
        <a:xfrm>
          <a:off x="863346" y="0"/>
          <a:ext cx="3070788" cy="19401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A7CC7-7C19-4A4D-9C27-40AE9B282DEB}">
      <dsp:nvSpPr>
        <dsp:cNvPr id="0" name=""/>
        <dsp:cNvSpPr/>
      </dsp:nvSpPr>
      <dsp:spPr>
        <a:xfrm rot="10800000">
          <a:off x="2620307" y="2510337"/>
          <a:ext cx="7526374" cy="19401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562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/>
            <a:t>Беседы, лекции,</a:t>
          </a:r>
          <a:br>
            <a:rPr lang="ru-RU" sz="1400" i="0" kern="1200" dirty="0" smtClean="0"/>
          </a:br>
          <a:r>
            <a:rPr lang="ru-RU" sz="1400" i="0" kern="1200" dirty="0" smtClean="0"/>
            <a:t>просмотр видеофильмов, профессиональные консультации для</a:t>
          </a:r>
          <a:br>
            <a:rPr lang="ru-RU" sz="1400" i="0" kern="1200" dirty="0" smtClean="0"/>
          </a:br>
          <a:r>
            <a:rPr lang="ru-RU" sz="1400" i="0" kern="1200" dirty="0" smtClean="0"/>
            <a:t>обучающихся, консультации для родителей, посещение «ярмарок</a:t>
          </a:r>
          <a:br>
            <a:rPr lang="ru-RU" sz="1400" i="0" kern="1200" dirty="0" smtClean="0"/>
          </a:br>
          <a:r>
            <a:rPr lang="ru-RU" sz="1400" i="0" kern="1200" dirty="0" smtClean="0"/>
            <a:t>профессий», оформление стендов «Твоё профессиональное будущее»,</a:t>
          </a:r>
          <a:br>
            <a:rPr lang="ru-RU" sz="1400" i="0" kern="1200" dirty="0" smtClean="0"/>
          </a:br>
          <a:r>
            <a:rPr lang="ru-RU" sz="1400" i="0" kern="1200" dirty="0" smtClean="0"/>
            <a:t>выставки творческих работ обучающихся, «Доска выпускников»</a:t>
          </a:r>
          <a:br>
            <a:rPr lang="ru-RU" sz="1400" i="0" kern="1200" dirty="0" smtClean="0"/>
          </a:br>
          <a:r>
            <a:rPr lang="ru-RU" sz="1400" i="0" kern="1200" dirty="0" smtClean="0"/>
            <a:t>Пассивные формы</a:t>
          </a:r>
          <a:br>
            <a:rPr lang="ru-RU" sz="1400" i="0" kern="1200" dirty="0" smtClean="0"/>
          </a:br>
          <a:endParaRPr lang="ru-RU" sz="1400" kern="1200" dirty="0"/>
        </a:p>
      </dsp:txBody>
      <dsp:txXfrm rot="10800000">
        <a:off x="3105350" y="2510337"/>
        <a:ext cx="7041331" cy="1940172"/>
      </dsp:txXfrm>
    </dsp:sp>
    <dsp:sp modelId="{17EAEEF6-DF95-460F-843F-895452657F3E}">
      <dsp:nvSpPr>
        <dsp:cNvPr id="0" name=""/>
        <dsp:cNvSpPr/>
      </dsp:nvSpPr>
      <dsp:spPr>
        <a:xfrm>
          <a:off x="828345" y="2429994"/>
          <a:ext cx="2898268" cy="19401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FD1F-3B5B-4C07-B630-C29D85F4878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53476-2F58-4E2B-8699-FD2F2FF61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8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63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2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06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173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56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642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2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55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4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6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8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0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26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0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9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6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1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B18511-A860-4579-8809-9D932C6E791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1B9F8B-143E-41C4-85CE-5386965C9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861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  <p:sldLayoutId id="2147484113" r:id="rId13"/>
    <p:sldLayoutId id="2147484114" r:id="rId14"/>
    <p:sldLayoutId id="2147484115" r:id="rId15"/>
    <p:sldLayoutId id="2147484116" r:id="rId16"/>
    <p:sldLayoutId id="21474841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диагностика </a:t>
            </a:r>
            <a:r>
              <a:rPr lang="ru-RU" sz="3600" b="1" dirty="0"/>
              <a:t>и </a:t>
            </a:r>
            <a:r>
              <a:rPr lang="ru-RU" sz="3600" b="1" dirty="0" smtClean="0"/>
              <a:t>определение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профессиональной ориентации обучающихся в организациях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Сектор общего среднего образования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и опеки (попечительства)</a:t>
            </a:r>
          </a:p>
          <a:p>
            <a:pPr algn="r"/>
            <a:r>
              <a:rPr lang="ru-RU" sz="1500" b="1" dirty="0" smtClean="0"/>
              <a:t>(</a:t>
            </a:r>
            <a:r>
              <a:rPr lang="ru-RU" sz="1400" b="1" dirty="0" smtClean="0"/>
              <a:t>Составлен на основании Приказа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>Министра образования и </a:t>
            </a:r>
            <a:r>
              <a:rPr lang="ru-RU" sz="1400" b="1" dirty="0" smtClean="0"/>
              <a:t>науки Республики </a:t>
            </a:r>
            <a:r>
              <a:rPr lang="ru-RU" sz="1400" b="1" dirty="0"/>
              <a:t>Казахстан</a:t>
            </a:r>
            <a:br>
              <a:rPr lang="ru-RU" sz="1400" b="1" dirty="0"/>
            </a:br>
            <a:r>
              <a:rPr lang="ru-RU" sz="1400" b="1" dirty="0"/>
              <a:t>от «15» апреля 2019 </a:t>
            </a:r>
            <a:r>
              <a:rPr lang="ru-RU" sz="1400" b="1" dirty="0" smtClean="0"/>
              <a:t>года № 150 </a:t>
            </a:r>
          </a:p>
          <a:p>
            <a:pPr algn="r"/>
            <a:r>
              <a:rPr lang="ru-RU" sz="1400" b="1" dirty="0" smtClean="0"/>
              <a:t>«Методических </a:t>
            </a:r>
            <a:r>
              <a:rPr lang="ru-RU" sz="1400" b="1" dirty="0"/>
              <a:t>рекомендации по проведению диагностики и определению</a:t>
            </a:r>
            <a:br>
              <a:rPr lang="ru-RU" sz="1400" b="1" dirty="0"/>
            </a:br>
            <a:r>
              <a:rPr lang="ru-RU" sz="1400" b="1" dirty="0"/>
              <a:t>профессиональной ориентации обучающихся в организациях</a:t>
            </a:r>
            <a:br>
              <a:rPr lang="ru-RU" sz="1400" b="1" dirty="0"/>
            </a:br>
            <a:r>
              <a:rPr lang="ru-RU" sz="1400" b="1" dirty="0"/>
              <a:t>среднего образования Республики </a:t>
            </a:r>
            <a:r>
              <a:rPr lang="ru-RU" sz="1400" b="1" dirty="0" smtClean="0"/>
              <a:t>Казахстан»)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212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понятия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профориентация – система мероприятий, помогающих человеку,</a:t>
            </a:r>
            <a:br>
              <a:rPr lang="ru-RU" dirty="0"/>
            </a:br>
            <a:r>
              <a:rPr lang="ru-RU" dirty="0"/>
              <a:t>вступающему в жизнь, научно обоснованно выбрать профессию или систему</a:t>
            </a:r>
            <a:br>
              <a:rPr lang="ru-RU" dirty="0"/>
            </a:br>
            <a:r>
              <a:rPr lang="ru-RU" dirty="0"/>
              <a:t>воспитательной работы в целях развития профессиональной направленности,</a:t>
            </a:r>
            <a:br>
              <a:rPr lang="ru-RU" dirty="0"/>
            </a:br>
            <a:r>
              <a:rPr lang="ru-RU" dirty="0"/>
              <a:t>помощи обучающимся в моменты профессионального самоопределения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профориентационная</a:t>
            </a:r>
            <a:r>
              <a:rPr lang="ru-RU" dirty="0" smtClean="0"/>
              <a:t> </a:t>
            </a:r>
            <a:r>
              <a:rPr lang="ru-RU" dirty="0"/>
              <a:t>диагностика - процедура выявления</a:t>
            </a:r>
            <a:br>
              <a:rPr lang="ru-RU" dirty="0"/>
            </a:br>
            <a:r>
              <a:rPr lang="ru-RU" dirty="0"/>
              <a:t>и измерения направленности обучающихся в профессиональной</a:t>
            </a:r>
            <a:br>
              <a:rPr lang="ru-RU" dirty="0"/>
            </a:br>
            <a:r>
              <a:rPr lang="ru-RU" dirty="0" smtClean="0"/>
              <a:t>деятельности.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профессиональная </a:t>
            </a:r>
            <a:r>
              <a:rPr lang="ru-RU" dirty="0"/>
              <a:t>проба - моделирование элементов вида</a:t>
            </a:r>
            <a:br>
              <a:rPr lang="ru-RU" dirty="0"/>
            </a:br>
            <a:r>
              <a:rPr lang="ru-RU" dirty="0"/>
              <a:t>профессиональной деятельности, направленная на раскрытие и применение</a:t>
            </a:r>
            <a:br>
              <a:rPr lang="ru-RU" dirty="0"/>
            </a:br>
            <a:r>
              <a:rPr lang="ru-RU" dirty="0"/>
              <a:t>обучающимися своих личностных способностей к конкретному труду,</a:t>
            </a:r>
            <a:br>
              <a:rPr lang="ru-RU" dirty="0"/>
            </a:br>
            <a:r>
              <a:rPr lang="ru-RU" dirty="0"/>
              <a:t>возможность определить уровень готовности к избираемой профессии,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63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Цель и задачи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1)формирование </a:t>
            </a:r>
            <a:r>
              <a:rPr lang="ru-RU" dirty="0"/>
              <a:t>у обучающихся профессионального самоопределения,</a:t>
            </a:r>
            <a:br>
              <a:rPr lang="ru-RU" dirty="0"/>
            </a:br>
            <a:r>
              <a:rPr lang="ru-RU" dirty="0"/>
              <a:t>соответствующего индивидуальным особенностям личности и запросам</a:t>
            </a:r>
            <a:br>
              <a:rPr lang="ru-RU" dirty="0"/>
            </a:br>
            <a:r>
              <a:rPr lang="ru-RU" dirty="0"/>
              <a:t>общества в кадрах</a:t>
            </a:r>
            <a:r>
              <a:rPr lang="ru-RU" dirty="0" smtClean="0"/>
              <a:t>;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2) проведение целенаправленной профориентационной работы среди</a:t>
            </a:r>
            <a:br>
              <a:rPr lang="ru-RU" dirty="0"/>
            </a:br>
            <a:r>
              <a:rPr lang="ru-RU" dirty="0"/>
              <a:t>обучающихся с опорой на знание системы основных факторов,</a:t>
            </a:r>
            <a:br>
              <a:rPr lang="ru-RU" dirty="0"/>
            </a:br>
            <a:r>
              <a:rPr lang="ru-RU" dirty="0"/>
              <a:t>определяющих формирование профессиональных намерений личности</a:t>
            </a:r>
            <a:r>
              <a:rPr lang="ru-RU" dirty="0" smtClean="0"/>
              <a:t>;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3) профессиональная ориентация, формирование мотиваций к труду,</a:t>
            </a:r>
            <a:br>
              <a:rPr lang="ru-RU" dirty="0"/>
            </a:br>
            <a:r>
              <a:rPr lang="ru-RU" dirty="0"/>
              <a:t>планированию и выбору профессиональной деятельности, формы занятости</a:t>
            </a:r>
            <a:br>
              <a:rPr lang="ru-RU" dirty="0"/>
            </a:br>
            <a:r>
              <a:rPr lang="ru-RU" dirty="0"/>
              <a:t>с учетом личных интересов, состояния здоровья, индивидуальных</a:t>
            </a:r>
            <a:br>
              <a:rPr lang="ru-RU" dirty="0"/>
            </a:br>
            <a:r>
              <a:rPr lang="ru-RU" dirty="0"/>
              <a:t>склонностей</a:t>
            </a:r>
          </a:p>
        </p:txBody>
      </p:sp>
    </p:spTree>
    <p:extLst>
      <p:ext uri="{BB962C8B-B14F-4D97-AF65-F5344CB8AC3E}">
        <p14:creationId xmlns:p14="http://schemas.microsoft.com/office/powerpoint/2010/main" val="316692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0235" y="4075611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b="1" dirty="0" smtClean="0"/>
              <a:t>Комплексная </a:t>
            </a:r>
            <a:r>
              <a:rPr lang="ru-RU" sz="3100" b="1" dirty="0"/>
              <a:t>профессиональная диагностика </a:t>
            </a:r>
            <a:r>
              <a:rPr lang="ru-RU" sz="3100" b="1" dirty="0" smtClean="0"/>
              <a:t>обучающегося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389811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ru-RU" sz="35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5500" dirty="0" smtClean="0"/>
              <a:t>   </a:t>
            </a:r>
            <a:r>
              <a:rPr lang="ru-RU" sz="8000" dirty="0" smtClean="0"/>
              <a:t>психодиагностическое </a:t>
            </a:r>
            <a:r>
              <a:rPr lang="ru-RU" sz="8000" dirty="0"/>
              <a:t>исследование</a:t>
            </a:r>
            <a:r>
              <a:rPr lang="ru-RU" sz="8000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8000" dirty="0" smtClean="0"/>
              <a:t>   составление </a:t>
            </a:r>
            <a:r>
              <a:rPr lang="ru-RU" sz="8000" dirty="0"/>
              <a:t>психологического портрета</a:t>
            </a:r>
            <a:r>
              <a:rPr lang="ru-RU" sz="8000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8000" dirty="0" smtClean="0"/>
              <a:t>   определение </a:t>
            </a:r>
            <a:r>
              <a:rPr lang="ru-RU" sz="8000" dirty="0"/>
              <a:t>предрасположенности к профессии</a:t>
            </a:r>
            <a:r>
              <a:rPr lang="ru-RU" sz="8000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8000" dirty="0" smtClean="0"/>
              <a:t>   обоснование </a:t>
            </a:r>
            <a:r>
              <a:rPr lang="ru-RU" sz="8000" dirty="0"/>
              <a:t>рекомендованной профессии</a:t>
            </a:r>
            <a:r>
              <a:rPr lang="ru-RU" sz="8000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8000" dirty="0" smtClean="0"/>
              <a:t>   подбор </a:t>
            </a:r>
            <a:r>
              <a:rPr lang="ru-RU" sz="8000" dirty="0"/>
              <a:t>учебных заведений с учетом географического </a:t>
            </a:r>
            <a:r>
              <a:rPr lang="ru-RU" sz="8000" dirty="0" smtClean="0"/>
              <a:t>расположения,</a:t>
            </a:r>
            <a:r>
              <a:rPr lang="ru-RU" sz="8000" dirty="0"/>
              <a:t> </a:t>
            </a:r>
            <a:r>
              <a:rPr lang="ru-RU" sz="8000" dirty="0" smtClean="0"/>
              <a:t>места </a:t>
            </a:r>
            <a:r>
              <a:rPr lang="ru-RU" sz="8000" dirty="0"/>
              <a:t>в рейтинге высших учебных заведений</a:t>
            </a:r>
            <a:r>
              <a:rPr lang="ru-RU" sz="80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8000" dirty="0" smtClean="0"/>
              <a:t>   предоставление </a:t>
            </a:r>
            <a:r>
              <a:rPr lang="ru-RU" sz="8000" dirty="0"/>
              <a:t>профориентационных рекомендаций </a:t>
            </a:r>
            <a:r>
              <a:rPr lang="ru-RU" sz="8000" dirty="0" smtClean="0"/>
              <a:t>обучающимся</a:t>
            </a:r>
            <a:r>
              <a:rPr lang="ru-RU" sz="8000" dirty="0"/>
              <a:t> </a:t>
            </a:r>
            <a:r>
              <a:rPr lang="ru-RU" sz="8000" dirty="0" smtClean="0"/>
              <a:t>и </a:t>
            </a:r>
            <a:r>
              <a:rPr lang="ru-RU" sz="8000" dirty="0"/>
              <a:t>родителям.</a:t>
            </a:r>
            <a:br>
              <a:rPr lang="ru-RU" sz="8000" dirty="0"/>
            </a:br>
            <a:endParaRPr lang="ru-RU" sz="8000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59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Система диагностики и определения профессиональной </a:t>
            </a:r>
            <a:r>
              <a:rPr lang="ru-RU" sz="3600" b="1" dirty="0" smtClean="0"/>
              <a:t>ориентации обучающихся 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/>
              <a:t>Профессиональное просвещение</a:t>
            </a:r>
            <a:r>
              <a:rPr lang="ru-RU" sz="3600" dirty="0" smtClean="0"/>
              <a:t>;</a:t>
            </a:r>
          </a:p>
          <a:p>
            <a:pPr marL="0" indent="0">
              <a:buNone/>
            </a:pPr>
            <a:endParaRPr lang="ru-RU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/>
              <a:t>Профессиональную диагностику</a:t>
            </a:r>
            <a:r>
              <a:rPr lang="ru-RU" sz="3600" dirty="0" smtClean="0"/>
              <a:t>;</a:t>
            </a:r>
          </a:p>
          <a:p>
            <a:pPr marL="0" indent="0">
              <a:buNone/>
            </a:pPr>
            <a:endParaRPr lang="ru-RU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/>
              <a:t>Профессиональное консультирование.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5218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Этапы </a:t>
            </a:r>
            <a:r>
              <a:rPr lang="ru-RU" b="1" dirty="0"/>
              <a:t>профессиональной диагностики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8536" y="461554"/>
            <a:ext cx="9766663" cy="427590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b="1" dirty="0"/>
              <a:t>ранняя диагностика (5-7 класс), </a:t>
            </a:r>
            <a:r>
              <a:rPr lang="ru-RU" sz="1800" dirty="0"/>
              <a:t>предусматривающая изучение</a:t>
            </a:r>
            <a:br>
              <a:rPr lang="ru-RU" sz="1800" dirty="0"/>
            </a:br>
            <a:r>
              <a:rPr lang="ru-RU" sz="1800" dirty="0"/>
              <a:t>характерных особенностей личности: ценностные ориентации, интересы,</a:t>
            </a:r>
            <a:br>
              <a:rPr lang="ru-RU" sz="1800" dirty="0"/>
            </a:br>
            <a:r>
              <a:rPr lang="ru-RU" sz="1800" dirty="0"/>
              <a:t>потребности, темперамент, состояние здоровья, склонности и намерения</a:t>
            </a:r>
            <a:br>
              <a:rPr lang="ru-RU" sz="1800" dirty="0"/>
            </a:br>
            <a:r>
              <a:rPr lang="ru-RU" sz="1800" dirty="0"/>
              <a:t>личности к профессиональной деятельности, выбор профильного</a:t>
            </a:r>
            <a:br>
              <a:rPr lang="ru-RU" sz="1800" dirty="0"/>
            </a:br>
            <a:r>
              <a:rPr lang="ru-RU" sz="1800" dirty="0"/>
              <a:t>направления обучения, предметов из Типового учебного плана (с 7 класса),</a:t>
            </a:r>
            <a:br>
              <a:rPr lang="ru-RU" sz="1800" dirty="0"/>
            </a:br>
            <a:r>
              <a:rPr lang="ru-RU" sz="1800" dirty="0"/>
              <a:t>кружки дополнительного образования</a:t>
            </a:r>
            <a:r>
              <a:rPr lang="ru-RU" sz="18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/>
              <a:t>промежуточная </a:t>
            </a:r>
            <a:r>
              <a:rPr lang="ru-RU" sz="1800" b="1" dirty="0"/>
              <a:t>диагностика (8,10 классы) </a:t>
            </a:r>
            <a:r>
              <a:rPr lang="ru-RU" sz="1800" dirty="0"/>
              <a:t>обеспечивающая</a:t>
            </a:r>
            <a:br>
              <a:rPr lang="ru-RU" sz="1800" dirty="0"/>
            </a:br>
            <a:r>
              <a:rPr lang="ru-RU" sz="1800" dirty="0"/>
              <a:t>уточнение и корректировку данных предшествующих диагностик</a:t>
            </a:r>
            <a:r>
              <a:rPr lang="ru-RU" sz="18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/>
              <a:t>углубленная </a:t>
            </a:r>
            <a:r>
              <a:rPr lang="ru-RU" sz="1800" b="1" dirty="0"/>
              <a:t>диагностика (9, 11 классы) </a:t>
            </a:r>
            <a:r>
              <a:rPr lang="ru-RU" sz="1800" dirty="0"/>
              <a:t>определяющая</a:t>
            </a:r>
            <a:br>
              <a:rPr lang="ru-RU" sz="1800" dirty="0"/>
            </a:br>
            <a:r>
              <a:rPr lang="ru-RU" sz="1800" dirty="0"/>
              <a:t>доминирующие потребности и мотивы обучающихся при выборе будущей</a:t>
            </a:r>
            <a:br>
              <a:rPr lang="ru-RU" sz="1800" dirty="0"/>
            </a:br>
            <a:r>
              <a:rPr lang="ru-RU" sz="1800" dirty="0"/>
              <a:t>профессиональной деятельности, содействие в выборе пятого предмета (10-</a:t>
            </a:r>
            <a:br>
              <a:rPr lang="ru-RU" sz="1800" dirty="0"/>
            </a:br>
            <a:r>
              <a:rPr lang="ru-RU" sz="1800" dirty="0"/>
              <a:t>11 классы) для сдачи итоговой аттестации и двух предметов по выбору </a:t>
            </a:r>
            <a:r>
              <a:rPr lang="ru-RU" sz="1800" dirty="0" smtClean="0"/>
              <a:t>для</a:t>
            </a:r>
            <a:r>
              <a:rPr lang="ru-RU" sz="1800" dirty="0"/>
              <a:t> сдачи Единого национального тестирования при поступлении в организации</a:t>
            </a:r>
            <a:br>
              <a:rPr lang="ru-RU" sz="1800" dirty="0"/>
            </a:br>
            <a:r>
              <a:rPr lang="ru-RU" sz="1800" dirty="0"/>
              <a:t>профессионального образования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3859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служба </a:t>
            </a:r>
            <a:br>
              <a:rPr lang="ru-RU" b="1" dirty="0" smtClean="0"/>
            </a:br>
            <a:r>
              <a:rPr lang="ru-RU" b="1" dirty="0" smtClean="0"/>
              <a:t>по </a:t>
            </a:r>
            <a:r>
              <a:rPr lang="ru-RU" b="1" dirty="0"/>
              <a:t>профориентационной работе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443199" cy="3615267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) заместитель директора по воспитательной работе</a:t>
            </a:r>
            <a:br>
              <a:rPr lang="ru-RU" sz="2800" dirty="0"/>
            </a:br>
            <a:r>
              <a:rPr lang="ru-RU" sz="2800" dirty="0"/>
              <a:t>2) классный руководитель</a:t>
            </a:r>
            <a:br>
              <a:rPr lang="ru-RU" sz="2800" dirty="0"/>
            </a:br>
            <a:r>
              <a:rPr lang="ru-RU" sz="2800" dirty="0"/>
              <a:t>3) учителя-предметники</a:t>
            </a:r>
            <a:br>
              <a:rPr lang="ru-RU" sz="2800" dirty="0"/>
            </a:br>
            <a:r>
              <a:rPr lang="ru-RU" sz="2800" dirty="0"/>
              <a:t>4) библиотекарь</a:t>
            </a:r>
            <a:br>
              <a:rPr lang="ru-RU" sz="2800" dirty="0"/>
            </a:br>
            <a:r>
              <a:rPr lang="ru-RU" sz="2800" dirty="0"/>
              <a:t>5) социальный </a:t>
            </a:r>
            <a:r>
              <a:rPr lang="ru-RU" sz="2800" dirty="0" smtClean="0"/>
              <a:t>педагог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6) педагог - психолог</a:t>
            </a:r>
            <a:br>
              <a:rPr lang="ru-RU" sz="2800" dirty="0"/>
            </a:br>
            <a:r>
              <a:rPr lang="ru-RU" sz="2800" dirty="0"/>
              <a:t>7) медицинский работник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035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708" y="4830792"/>
            <a:ext cx="7941903" cy="14837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Формы </a:t>
            </a:r>
            <a:r>
              <a:rPr lang="ru-RU" b="1" dirty="0"/>
              <a:t>диагностики и профориентации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047049" cy="4144992"/>
          </a:xfrm>
        </p:spPr>
        <p:txBody>
          <a:bodyPr>
            <a:noAutofit/>
          </a:bodyPr>
          <a:lstStyle/>
          <a:p>
            <a:r>
              <a:rPr lang="ru-RU" sz="2400" dirty="0"/>
              <a:t>1) индивидуальные - работа с конкретным обучающимся (беседа,</a:t>
            </a:r>
            <a:br>
              <a:rPr lang="ru-RU" sz="2400" dirty="0"/>
            </a:br>
            <a:r>
              <a:rPr lang="ru-RU" sz="2400" dirty="0"/>
              <a:t>консультация, индивидуальная диагностика);</a:t>
            </a:r>
            <a:br>
              <a:rPr lang="ru-RU" sz="2400" dirty="0"/>
            </a:br>
            <a:r>
              <a:rPr lang="ru-RU" sz="2400" dirty="0"/>
              <a:t>2) групповые – работа с группой (урок, игра, беседа, групповая</a:t>
            </a:r>
            <a:br>
              <a:rPr lang="ru-RU" sz="2400" dirty="0"/>
            </a:br>
            <a:r>
              <a:rPr lang="ru-RU" sz="2400" dirty="0"/>
              <a:t>диагностика, семинар, тренинг);</a:t>
            </a:r>
            <a:br>
              <a:rPr lang="ru-RU" sz="2400" dirty="0"/>
            </a:br>
            <a:r>
              <a:rPr lang="ru-RU" sz="2400" dirty="0"/>
              <a:t>3) массовые – работа с большим количеством обучающихся</a:t>
            </a:r>
            <a:br>
              <a:rPr lang="ru-RU" sz="2400" dirty="0"/>
            </a:br>
            <a:r>
              <a:rPr lang="ru-RU" sz="2400" dirty="0"/>
              <a:t>(межшкольные </a:t>
            </a:r>
            <a:r>
              <a:rPr lang="ru-RU" sz="2400" dirty="0" err="1"/>
              <a:t>профинформационные</a:t>
            </a:r>
            <a:r>
              <a:rPr lang="ru-RU" sz="2400" dirty="0"/>
              <a:t> мероприятия, тестирование в </a:t>
            </a:r>
            <a:r>
              <a:rPr lang="ru-RU" sz="2400" dirty="0" smtClean="0"/>
              <a:t>режиме онлайн</a:t>
            </a:r>
            <a:r>
              <a:rPr lang="ru-RU" sz="2400" dirty="0"/>
              <a:t>, презентации образовательных профессиональных </a:t>
            </a:r>
            <a:r>
              <a:rPr lang="ru-RU" sz="2400" dirty="0" smtClean="0"/>
              <a:t>организаций, ярмарки</a:t>
            </a:r>
            <a:r>
              <a:rPr lang="ru-RU" sz="2400" dirty="0"/>
              <a:t>, форумы, профессиональные пробы).</a:t>
            </a:r>
          </a:p>
        </p:txBody>
      </p:sp>
    </p:spTree>
    <p:extLst>
      <p:ext uri="{BB962C8B-B14F-4D97-AF65-F5344CB8AC3E}">
        <p14:creationId xmlns:p14="http://schemas.microsoft.com/office/powerpoint/2010/main" val="238755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916" y="5106838"/>
            <a:ext cx="8212347" cy="1414732"/>
          </a:xfrm>
        </p:spPr>
        <p:txBody>
          <a:bodyPr/>
          <a:lstStyle/>
          <a:p>
            <a:r>
              <a:rPr lang="ru-RU" b="1" dirty="0" smtClean="0"/>
              <a:t>ФОРМЫ ПРОФОРИЕНТАЦИОННОЙ РАБОТЫ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507659"/>
              </p:ext>
            </p:extLst>
          </p:nvPr>
        </p:nvGraphicFramePr>
        <p:xfrm>
          <a:off x="500333" y="379562"/>
          <a:ext cx="11317856" cy="445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5018" y="810884"/>
            <a:ext cx="2351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/>
              <a:t>Активные 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формы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75018" y="3114787"/>
            <a:ext cx="235192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ru-RU" sz="2400" b="1" dirty="0" smtClean="0"/>
          </a:p>
          <a:p>
            <a:pPr lvl="0"/>
            <a:r>
              <a:rPr lang="ru-RU" sz="2800" b="1" dirty="0" smtClean="0"/>
              <a:t>Пассивные </a:t>
            </a:r>
          </a:p>
          <a:p>
            <a:pPr lvl="0"/>
            <a:r>
              <a:rPr lang="ru-RU" sz="2800" b="1" dirty="0" smtClean="0"/>
              <a:t>формы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23527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1052</TotalTime>
  <Words>143</Words>
  <Application>Microsoft Office PowerPoint</Application>
  <PresentationFormat>Широкоэкранный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Wingdings</vt:lpstr>
      <vt:lpstr>Wingdings 3</vt:lpstr>
      <vt:lpstr>Сектор</vt:lpstr>
      <vt:lpstr>диагностика и определение профессиональной ориентации обучающихся в организациях </vt:lpstr>
      <vt:lpstr>Основные понятия</vt:lpstr>
      <vt:lpstr>Цель и задачи </vt:lpstr>
      <vt:lpstr> Комплексная профессиональная диагностика обучающегося </vt:lpstr>
      <vt:lpstr>Система диагностики и определения профессиональной ориентации обучающихся  </vt:lpstr>
      <vt:lpstr>Этапы профессиональной диагностики </vt:lpstr>
      <vt:lpstr>служба  по профориентационной работе </vt:lpstr>
      <vt:lpstr> Формы диагностики и профориентации </vt:lpstr>
      <vt:lpstr>ФОРМЫ ПРОФОРИЕНТАЦИОННОЙ РАБОТЫ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и определение профессиональной ориентации обучающихся в организациях </dc:title>
  <dc:creator>User</dc:creator>
  <cp:lastModifiedBy>User</cp:lastModifiedBy>
  <cp:revision>26</cp:revision>
  <dcterms:created xsi:type="dcterms:W3CDTF">2020-12-09T09:53:19Z</dcterms:created>
  <dcterms:modified xsi:type="dcterms:W3CDTF">2020-12-11T09:10:26Z</dcterms:modified>
</cp:coreProperties>
</file>